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9" r:id="rId3"/>
    <p:sldId id="257" r:id="rId4"/>
    <p:sldId id="259" r:id="rId5"/>
    <p:sldId id="263" r:id="rId6"/>
    <p:sldId id="260" r:id="rId7"/>
    <p:sldId id="264" r:id="rId8"/>
    <p:sldId id="265" r:id="rId9"/>
    <p:sldId id="266" r:id="rId10"/>
    <p:sldId id="270" r:id="rId11"/>
    <p:sldId id="271" r:id="rId12"/>
    <p:sldId id="267" r:id="rId13"/>
    <p:sldId id="272" r:id="rId14"/>
    <p:sldId id="274" r:id="rId15"/>
    <p:sldId id="273" r:id="rId1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8" d="100"/>
          <a:sy n="68" d="100"/>
        </p:scale>
        <p:origin x="424" y="48"/>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8EB33BB8-6C7A-4BE0-9B55-9EAC48D52EC6}" type="datetimeFigureOut">
              <a:rPr lang="en-US"/>
              <a:t>4/27/2023</a:t>
            </a:fld>
            <a:endParaRPr/>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C611EF64-F73B-4314-BB6F-BC0937BBDF19}" type="datetimeFigureOut">
              <a:rPr lang="en-US"/>
              <a:t>4/27/2023</a:t>
            </a:fld>
            <a:endParaRPr/>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2</a:t>
            </a:fld>
            <a:endParaRPr lang="en-US"/>
          </a:p>
        </p:txBody>
      </p:sp>
    </p:spTree>
    <p:extLst>
      <p:ext uri="{BB962C8B-B14F-4D97-AF65-F5344CB8AC3E}">
        <p14:creationId xmlns:p14="http://schemas.microsoft.com/office/powerpoint/2010/main" val="391214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3</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4/27/2023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4/27/2023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4/27/2023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4/27/2023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4/27/2023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4/27/2023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4/27/2023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4/27/2023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4/27/2023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4/27/2023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4/27/2023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4/27/2023</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steckel@jsd117.org" TargetMode="External"/><Relationship Id="rId2" Type="http://schemas.openxmlformats.org/officeDocument/2006/relationships/hyperlink" Target="mailto:jnebel@jsd117.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558" y="1069594"/>
            <a:ext cx="10991320" cy="2793906"/>
          </a:xfrm>
        </p:spPr>
        <p:txBody>
          <a:bodyPr/>
          <a:lstStyle/>
          <a:p>
            <a:pPr algn="ctr"/>
            <a:r>
              <a:rPr lang="en-US" altLang="en-US" dirty="0"/>
              <a:t>Welcome to Kindergarten Preview Night!</a:t>
            </a:r>
            <a:endParaRPr lang="en-US" dirty="0"/>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480" y="0"/>
            <a:ext cx="5428720" cy="878683"/>
          </a:xfrm>
        </p:spPr>
        <p:txBody>
          <a:bodyPr/>
          <a:lstStyle/>
          <a:p>
            <a:r>
              <a:rPr lang="en-US" altLang="en-US" dirty="0"/>
              <a:t>Kindergarten Expectations</a:t>
            </a:r>
            <a:endParaRPr lang="en-US" dirty="0"/>
          </a:p>
        </p:txBody>
      </p:sp>
      <p:sp>
        <p:nvSpPr>
          <p:cNvPr id="3" name="TextBox 2"/>
          <p:cNvSpPr txBox="1"/>
          <p:nvPr/>
        </p:nvSpPr>
        <p:spPr>
          <a:xfrm>
            <a:off x="1262841" y="1028343"/>
            <a:ext cx="9898495" cy="4801314"/>
          </a:xfrm>
          <a:prstGeom prst="rect">
            <a:avLst/>
          </a:prstGeom>
          <a:noFill/>
        </p:spPr>
        <p:txBody>
          <a:bodyPr wrap="square" rtlCol="0">
            <a:spAutoFit/>
          </a:bodyPr>
          <a:lstStyle/>
          <a:p>
            <a:r>
              <a:rPr lang="en-US" altLang="en-US" sz="2400" b="1" dirty="0"/>
              <a:t>Writing and Language</a:t>
            </a:r>
          </a:p>
          <a:p>
            <a:endParaRPr lang="en-US" altLang="en-US" sz="2400" b="1" dirty="0"/>
          </a:p>
          <a:p>
            <a:pPr marL="800100" lvl="1" indent="-342900">
              <a:buFont typeface="Arial" panose="020B0604020202020204" pitchFamily="34" charset="0"/>
              <a:buChar char="•"/>
            </a:pPr>
            <a:r>
              <a:rPr lang="en-US" altLang="en-US" sz="2400" dirty="0"/>
              <a:t>Write a 2-3 complete sentences by the end of the year on their own and stay on topic</a:t>
            </a:r>
          </a:p>
          <a:p>
            <a:pPr marL="800100" lvl="1" indent="-342900">
              <a:buFont typeface="Arial" panose="020B0604020202020204" pitchFamily="34" charset="0"/>
              <a:buChar char="•"/>
            </a:pPr>
            <a:r>
              <a:rPr lang="en-US" altLang="en-US" sz="2400" dirty="0"/>
              <a:t>Form letters correctly and write their name legibly</a:t>
            </a:r>
          </a:p>
          <a:p>
            <a:pPr marL="800100" lvl="1" indent="-342900">
              <a:buFont typeface="Arial" panose="020B0604020202020204" pitchFamily="34" charset="0"/>
              <a:buChar char="•"/>
            </a:pPr>
            <a:r>
              <a:rPr lang="en-US" altLang="en-US" sz="2400" dirty="0"/>
              <a:t>Give an opinion about a book that we have read (For example: I like this book because…)</a:t>
            </a:r>
          </a:p>
          <a:p>
            <a:pPr marL="800100" lvl="1" indent="-342900">
              <a:buFont typeface="Arial" panose="020B0604020202020204" pitchFamily="34" charset="0"/>
              <a:buChar char="•"/>
            </a:pPr>
            <a:r>
              <a:rPr lang="en-US" altLang="en-US" sz="2400" dirty="0"/>
              <a:t>Add drawings and labels to their writing for more description</a:t>
            </a:r>
          </a:p>
          <a:p>
            <a:pPr marL="800100" lvl="1" indent="-342900">
              <a:buFont typeface="Arial" panose="020B0604020202020204" pitchFamily="34" charset="0"/>
              <a:buChar char="•"/>
            </a:pPr>
            <a:r>
              <a:rPr lang="en-US" altLang="en-US" sz="2400" dirty="0"/>
              <a:t>Spell simple words phonetically (by sounding out)</a:t>
            </a:r>
          </a:p>
          <a:p>
            <a:pPr marL="800100" lvl="1" indent="-342900">
              <a:buFont typeface="Arial" panose="020B0604020202020204" pitchFamily="34" charset="0"/>
              <a:buChar char="•"/>
            </a:pPr>
            <a:r>
              <a:rPr lang="en-US" altLang="en-US" sz="2400" dirty="0"/>
              <a:t>Write letters corresponding to their sounds</a:t>
            </a:r>
          </a:p>
          <a:p>
            <a:pPr marL="800100" lvl="1" indent="-342900">
              <a:buFont typeface="Arial" panose="020B0604020202020204" pitchFamily="34" charset="0"/>
              <a:buChar char="•"/>
            </a:pPr>
            <a:r>
              <a:rPr lang="en-US" altLang="en-US" sz="2400" dirty="0"/>
              <a:t>Capitalize first words in sentences, the pronoun I, and ending punctuation, spaces in between words</a:t>
            </a:r>
          </a:p>
          <a:p>
            <a:endParaRPr lang="en-US" dirty="0"/>
          </a:p>
        </p:txBody>
      </p:sp>
    </p:spTree>
    <p:extLst>
      <p:ext uri="{BB962C8B-B14F-4D97-AF65-F5344CB8AC3E}">
        <p14:creationId xmlns:p14="http://schemas.microsoft.com/office/powerpoint/2010/main" val="262957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0893" y="-166540"/>
            <a:ext cx="9372600" cy="1200416"/>
          </a:xfrm>
        </p:spPr>
        <p:txBody>
          <a:bodyPr/>
          <a:lstStyle/>
          <a:p>
            <a:r>
              <a:rPr lang="en-US" altLang="en-US" dirty="0"/>
              <a:t>Kindergarten Expectations</a:t>
            </a:r>
            <a:endParaRPr lang="en-US" dirty="0"/>
          </a:p>
        </p:txBody>
      </p:sp>
      <p:sp>
        <p:nvSpPr>
          <p:cNvPr id="3" name="TextBox 2"/>
          <p:cNvSpPr txBox="1"/>
          <p:nvPr/>
        </p:nvSpPr>
        <p:spPr>
          <a:xfrm>
            <a:off x="2001100" y="1156424"/>
            <a:ext cx="9533467" cy="4801314"/>
          </a:xfrm>
          <a:prstGeom prst="rect">
            <a:avLst/>
          </a:prstGeom>
          <a:noFill/>
        </p:spPr>
        <p:txBody>
          <a:bodyPr wrap="square" rtlCol="0">
            <a:spAutoFit/>
          </a:bodyPr>
          <a:lstStyle/>
          <a:p>
            <a:r>
              <a:rPr lang="en-US" altLang="en-US" sz="2400" b="1" dirty="0"/>
              <a:t>Math</a:t>
            </a:r>
          </a:p>
          <a:p>
            <a:pPr marL="800100" lvl="1" indent="-342900">
              <a:buFont typeface="Arial" panose="020B0604020202020204" pitchFamily="34" charset="0"/>
              <a:buChar char="•"/>
            </a:pPr>
            <a:r>
              <a:rPr lang="en-US" altLang="en-US" sz="2400" dirty="0"/>
              <a:t>Count to 100 by ones and tens</a:t>
            </a:r>
          </a:p>
          <a:p>
            <a:pPr marL="800100" lvl="1" indent="-342900">
              <a:buFont typeface="Arial" panose="020B0604020202020204" pitchFamily="34" charset="0"/>
              <a:buChar char="•"/>
            </a:pPr>
            <a:r>
              <a:rPr lang="en-US" altLang="en-US" sz="2400" dirty="0"/>
              <a:t>Write numbers 0-20</a:t>
            </a:r>
          </a:p>
          <a:p>
            <a:pPr marL="800100" lvl="1" indent="-342900">
              <a:buFont typeface="Arial" panose="020B0604020202020204" pitchFamily="34" charset="0"/>
              <a:buChar char="•"/>
            </a:pPr>
            <a:r>
              <a:rPr lang="en-US" altLang="en-US" sz="2400" dirty="0"/>
              <a:t>Count up to 20 objects</a:t>
            </a:r>
          </a:p>
          <a:p>
            <a:pPr marL="800100" lvl="1" indent="-342900">
              <a:buFont typeface="Arial" panose="020B0604020202020204" pitchFamily="34" charset="0"/>
              <a:buChar char="•"/>
            </a:pPr>
            <a:r>
              <a:rPr lang="en-US" altLang="en-US" sz="2400" dirty="0"/>
              <a:t>Know which groups are greater than, less than, or equal</a:t>
            </a:r>
          </a:p>
          <a:p>
            <a:pPr marL="800100" lvl="1" indent="-342900">
              <a:buFont typeface="Arial" panose="020B0604020202020204" pitchFamily="34" charset="0"/>
              <a:buChar char="•"/>
            </a:pPr>
            <a:r>
              <a:rPr lang="en-US" altLang="en-US" sz="2400" dirty="0"/>
              <a:t>Add and subtract within 10 by using objects to represent numbers</a:t>
            </a:r>
          </a:p>
          <a:p>
            <a:pPr marL="800100" lvl="1" indent="-342900">
              <a:buFont typeface="Arial" panose="020B0604020202020204" pitchFamily="34" charset="0"/>
              <a:buChar char="•"/>
            </a:pPr>
            <a:r>
              <a:rPr lang="en-US" altLang="en-US" sz="2400" dirty="0"/>
              <a:t>Add and subtract fluently within 5</a:t>
            </a:r>
          </a:p>
          <a:p>
            <a:pPr marL="800100" lvl="1" indent="-342900">
              <a:buFont typeface="Arial" panose="020B0604020202020204" pitchFamily="34" charset="0"/>
              <a:buChar char="•"/>
            </a:pPr>
            <a:r>
              <a:rPr lang="en-US" altLang="en-US" sz="2400" dirty="0"/>
              <a:t>Categorize objects </a:t>
            </a:r>
          </a:p>
          <a:p>
            <a:pPr marL="800100" lvl="1" indent="-342900">
              <a:buFont typeface="Arial" panose="020B0604020202020204" pitchFamily="34" charset="0"/>
              <a:buChar char="•"/>
            </a:pPr>
            <a:r>
              <a:rPr lang="en-US" altLang="en-US" sz="2400" dirty="0"/>
              <a:t>Correctly name shapes, colors</a:t>
            </a:r>
          </a:p>
          <a:p>
            <a:pPr marL="800100" lvl="1" indent="-342900">
              <a:buFont typeface="Arial" panose="020B0604020202020204" pitchFamily="34" charset="0"/>
              <a:buChar char="•"/>
            </a:pPr>
            <a:r>
              <a:rPr lang="en-US" altLang="en-US" sz="2400" dirty="0"/>
              <a:t>Compose and decompose (create and take apart) numbers to 20</a:t>
            </a:r>
          </a:p>
          <a:p>
            <a:endParaRPr lang="en-US" dirty="0"/>
          </a:p>
        </p:txBody>
      </p:sp>
    </p:spTree>
    <p:extLst>
      <p:ext uri="{BB962C8B-B14F-4D97-AF65-F5344CB8AC3E}">
        <p14:creationId xmlns:p14="http://schemas.microsoft.com/office/powerpoint/2010/main" val="414547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799" y="135467"/>
            <a:ext cx="11411481" cy="857388"/>
          </a:xfrm>
        </p:spPr>
        <p:txBody>
          <a:bodyPr>
            <a:noAutofit/>
          </a:bodyPr>
          <a:lstStyle/>
          <a:p>
            <a:r>
              <a:rPr lang="en-US" altLang="en-US" sz="2800" dirty="0"/>
              <a:t>Things to work on at home- YOU are your child’s first teacher!</a:t>
            </a:r>
            <a:endParaRPr lang="en-US" sz="2800" dirty="0"/>
          </a:p>
        </p:txBody>
      </p:sp>
      <p:sp>
        <p:nvSpPr>
          <p:cNvPr id="3" name="Content Placeholder 2"/>
          <p:cNvSpPr>
            <a:spLocks noGrp="1"/>
          </p:cNvSpPr>
          <p:nvPr>
            <p:ph idx="1"/>
          </p:nvPr>
        </p:nvSpPr>
        <p:spPr>
          <a:xfrm>
            <a:off x="1293814" y="1244600"/>
            <a:ext cx="6858000" cy="4800600"/>
          </a:xfrm>
        </p:spPr>
        <p:txBody>
          <a:bodyPr>
            <a:normAutofit/>
          </a:bodyPr>
          <a:lstStyle/>
          <a:p>
            <a:pPr>
              <a:defRPr/>
            </a:pPr>
            <a:r>
              <a:rPr lang="en-US" altLang="en-US" dirty="0"/>
              <a:t>Work with your child on recognizing and writing their name and spelling their name by saying all the letters </a:t>
            </a:r>
          </a:p>
          <a:p>
            <a:pPr>
              <a:defRPr/>
            </a:pPr>
            <a:r>
              <a:rPr lang="en-US" altLang="en-US" dirty="0"/>
              <a:t>Read nursery rhymes and find rhymes in stories</a:t>
            </a:r>
          </a:p>
          <a:p>
            <a:pPr>
              <a:defRPr/>
            </a:pPr>
            <a:r>
              <a:rPr lang="en-US" altLang="en-US" dirty="0"/>
              <a:t>Sing, say, and write the ABCs</a:t>
            </a:r>
          </a:p>
          <a:p>
            <a:pPr>
              <a:defRPr/>
            </a:pPr>
            <a:r>
              <a:rPr lang="en-US" altLang="en-US" dirty="0"/>
              <a:t>Counting </a:t>
            </a:r>
            <a:r>
              <a:rPr lang="en-US" altLang="en-US" dirty="0" err="1"/>
              <a:t>outloud</a:t>
            </a:r>
            <a:r>
              <a:rPr lang="en-US" altLang="en-US" dirty="0"/>
              <a:t> and counting objects around the house</a:t>
            </a:r>
          </a:p>
          <a:p>
            <a:pPr>
              <a:defRPr/>
            </a:pPr>
            <a:r>
              <a:rPr lang="en-US" altLang="en-US" dirty="0"/>
              <a:t>Sort items around the house </a:t>
            </a:r>
          </a:p>
          <a:p>
            <a:pPr>
              <a:defRPr/>
            </a:pPr>
            <a:r>
              <a:rPr lang="en-US" altLang="en-US" u="sng" dirty="0"/>
              <a:t>Read together- every night</a:t>
            </a:r>
            <a:r>
              <a:rPr lang="en-US" altLang="en-US" dirty="0"/>
              <a:t>!</a:t>
            </a:r>
          </a:p>
        </p:txBody>
      </p:sp>
      <p:sp>
        <p:nvSpPr>
          <p:cNvPr id="4" name="Text Placeholder 3"/>
          <p:cNvSpPr>
            <a:spLocks noGrp="1"/>
          </p:cNvSpPr>
          <p:nvPr>
            <p:ph type="body" sz="half" idx="2"/>
          </p:nvPr>
        </p:nvSpPr>
        <p:spPr>
          <a:xfrm>
            <a:off x="8070145" y="5047492"/>
            <a:ext cx="2743200" cy="1131813"/>
          </a:xfrm>
        </p:spPr>
        <p:txBody>
          <a:bodyPr>
            <a:normAutofit lnSpcReduction="10000"/>
          </a:bodyPr>
          <a:lstStyle/>
          <a:p>
            <a:pPr algn="ctr"/>
            <a:r>
              <a:rPr lang="en-US" altLang="en-US" sz="2800" dirty="0"/>
              <a:t>Never too early to start loving books!</a:t>
            </a:r>
          </a:p>
          <a:p>
            <a:endParaRPr lang="en-US" dirty="0"/>
          </a:p>
        </p:txBody>
      </p:sp>
      <p:sp>
        <p:nvSpPr>
          <p:cNvPr id="5" name="Striped Right Arrow 4"/>
          <p:cNvSpPr/>
          <p:nvPr/>
        </p:nvSpPr>
        <p:spPr>
          <a:xfrm>
            <a:off x="5715000" y="5190066"/>
            <a:ext cx="2438400" cy="84666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933" y="194733"/>
            <a:ext cx="10075333" cy="1261533"/>
          </a:xfrm>
        </p:spPr>
        <p:txBody>
          <a:bodyPr>
            <a:normAutofit fontScale="90000"/>
          </a:bodyPr>
          <a:lstStyle/>
          <a:p>
            <a:pPr algn="ctr"/>
            <a:r>
              <a:rPr lang="en-US" altLang="en-US" sz="4400" dirty="0"/>
              <a:t>Ways to Help Your Child be Successful in Kindergarten</a:t>
            </a:r>
            <a:endParaRPr lang="en-US" sz="4400" dirty="0"/>
          </a:p>
        </p:txBody>
      </p:sp>
      <p:sp>
        <p:nvSpPr>
          <p:cNvPr id="5" name="TextBox 4"/>
          <p:cNvSpPr txBox="1"/>
          <p:nvPr/>
        </p:nvSpPr>
        <p:spPr>
          <a:xfrm>
            <a:off x="1376487" y="1761067"/>
            <a:ext cx="3996267" cy="3299365"/>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n-US" altLang="en-US" sz="2000" dirty="0"/>
              <a:t>Send your child’s backpack to school everyday</a:t>
            </a:r>
          </a:p>
          <a:p>
            <a:pPr marL="285750" indent="-285750">
              <a:lnSpc>
                <a:spcPct val="80000"/>
              </a:lnSpc>
              <a:buFont typeface="Arial" panose="020B0604020202020204" pitchFamily="34" charset="0"/>
              <a:buChar char="•"/>
            </a:pPr>
            <a:endParaRPr lang="en-US" altLang="en-US" sz="2000" dirty="0"/>
          </a:p>
          <a:p>
            <a:pPr marL="285750" indent="-285750">
              <a:lnSpc>
                <a:spcPct val="80000"/>
              </a:lnSpc>
              <a:buFont typeface="Arial" panose="020B0604020202020204" pitchFamily="34" charset="0"/>
              <a:buChar char="•"/>
            </a:pPr>
            <a:r>
              <a:rPr lang="en-US" altLang="en-US" sz="2000" dirty="0"/>
              <a:t>Check and empty your child’s backpack each night. Important notes will come home. Look at your child’s ClassDojo each night to see how their day was and to check for important announcements</a:t>
            </a:r>
            <a:endParaRPr lang="en-US" altLang="en-US" dirty="0"/>
          </a:p>
          <a:p>
            <a:pPr marL="285750" indent="-285750">
              <a:lnSpc>
                <a:spcPct val="80000"/>
              </a:lnSpc>
              <a:buFont typeface="Arial" panose="020B0604020202020204" pitchFamily="34" charset="0"/>
              <a:buChar char="•"/>
            </a:pPr>
            <a:endParaRPr lang="en-US" altLang="en-US" dirty="0"/>
          </a:p>
          <a:p>
            <a:endParaRPr lang="en-US" dirty="0"/>
          </a:p>
        </p:txBody>
      </p:sp>
      <p:sp>
        <p:nvSpPr>
          <p:cNvPr id="6" name="TextBox 5"/>
          <p:cNvSpPr txBox="1"/>
          <p:nvPr/>
        </p:nvSpPr>
        <p:spPr>
          <a:xfrm>
            <a:off x="6604000" y="1761067"/>
            <a:ext cx="5215465" cy="3588675"/>
          </a:xfrm>
          <a:prstGeom prst="rect">
            <a:avLst/>
          </a:prstGeom>
          <a:noFill/>
        </p:spPr>
        <p:txBody>
          <a:bodyPr wrap="square" rtlCol="0">
            <a:spAutoFit/>
          </a:bodyPr>
          <a:lstStyle/>
          <a:p>
            <a:pPr marL="285750" indent="-285750">
              <a:lnSpc>
                <a:spcPct val="80000"/>
              </a:lnSpc>
              <a:buFont typeface="Arial" panose="020B0604020202020204" pitchFamily="34" charset="0"/>
              <a:buChar char="•"/>
              <a:defRPr/>
            </a:pPr>
            <a:r>
              <a:rPr lang="en-US" altLang="en-US" sz="2000" dirty="0"/>
              <a:t>Keep in contact with the teachers and we will do the same.  This is a partnership and communication is the key. </a:t>
            </a:r>
          </a:p>
          <a:p>
            <a:pPr>
              <a:lnSpc>
                <a:spcPct val="80000"/>
              </a:lnSpc>
              <a:defRPr/>
            </a:pPr>
            <a:endParaRPr lang="en-US" altLang="en-US" sz="2000" dirty="0"/>
          </a:p>
          <a:p>
            <a:pPr marL="285750" indent="-285750">
              <a:lnSpc>
                <a:spcPct val="80000"/>
              </a:lnSpc>
              <a:buFont typeface="Arial" panose="020B0604020202020204" pitchFamily="34" charset="0"/>
              <a:buChar char="•"/>
              <a:defRPr/>
            </a:pPr>
            <a:r>
              <a:rPr lang="en-US" altLang="en-US" sz="2000" dirty="0"/>
              <a:t>Ask your child to tell about the best part of their day (and tell the best part of your day too!)</a:t>
            </a:r>
          </a:p>
          <a:p>
            <a:pPr marL="285750" indent="-285750">
              <a:lnSpc>
                <a:spcPct val="80000"/>
              </a:lnSpc>
              <a:buFont typeface="Arial" panose="020B0604020202020204" pitchFamily="34" charset="0"/>
              <a:buChar char="•"/>
              <a:defRPr/>
            </a:pPr>
            <a:endParaRPr lang="en-US" altLang="en-US" sz="2000" dirty="0"/>
          </a:p>
          <a:p>
            <a:pPr marL="285750" indent="-285750">
              <a:lnSpc>
                <a:spcPct val="80000"/>
              </a:lnSpc>
              <a:buFont typeface="Arial" panose="020B0604020202020204" pitchFamily="34" charset="0"/>
              <a:buChar char="•"/>
              <a:defRPr/>
            </a:pPr>
            <a:r>
              <a:rPr lang="en-US" altLang="en-US" sz="2000" dirty="0"/>
              <a:t>Have a consistent routine at home and make sure your child is well-rested for school each morning.</a:t>
            </a:r>
          </a:p>
          <a:p>
            <a:pPr marL="342900" indent="-342900">
              <a:lnSpc>
                <a:spcPct val="80000"/>
              </a:lnSpc>
              <a:buFont typeface="Arial" panose="020B0604020202020204" pitchFamily="34" charset="0"/>
              <a:buChar char="•"/>
              <a:defRPr/>
            </a:pPr>
            <a:endParaRPr lang="en-US" altLang="en-US" sz="2400" dirty="0"/>
          </a:p>
          <a:p>
            <a:pPr marL="342900" indent="-342900">
              <a:lnSpc>
                <a:spcPct val="80000"/>
              </a:lnSpc>
              <a:buFont typeface="Arial" panose="020B0604020202020204" pitchFamily="34" charset="0"/>
              <a:buChar char="•"/>
              <a:defRPr/>
            </a:pPr>
            <a:r>
              <a:rPr lang="en-US" altLang="en-US" sz="2000" dirty="0"/>
              <a:t>Please bring a pair of gym shoes everyday.</a:t>
            </a:r>
          </a:p>
        </p:txBody>
      </p:sp>
    </p:spTree>
    <p:extLst>
      <p:ext uri="{BB962C8B-B14F-4D97-AF65-F5344CB8AC3E}">
        <p14:creationId xmlns:p14="http://schemas.microsoft.com/office/powerpoint/2010/main" val="106700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613" y="270933"/>
            <a:ext cx="9372600" cy="728308"/>
          </a:xfrm>
        </p:spPr>
        <p:txBody>
          <a:bodyPr/>
          <a:lstStyle/>
          <a:p>
            <a:r>
              <a:rPr lang="en-US" altLang="en-US" dirty="0"/>
              <a:t>Important Dates and Places</a:t>
            </a:r>
            <a:endParaRPr lang="en-US" dirty="0"/>
          </a:p>
        </p:txBody>
      </p:sp>
      <p:sp>
        <p:nvSpPr>
          <p:cNvPr id="3" name="Content Placeholder 2"/>
          <p:cNvSpPr>
            <a:spLocks noGrp="1"/>
          </p:cNvSpPr>
          <p:nvPr>
            <p:ph idx="1"/>
          </p:nvPr>
        </p:nvSpPr>
        <p:spPr>
          <a:xfrm>
            <a:off x="2330761" y="1185421"/>
            <a:ext cx="7020454" cy="4114800"/>
          </a:xfrm>
        </p:spPr>
        <p:txBody>
          <a:bodyPr>
            <a:normAutofit fontScale="92500" lnSpcReduction="10000"/>
          </a:bodyPr>
          <a:lstStyle/>
          <a:p>
            <a:r>
              <a:rPr lang="en-US" altLang="en-US" sz="2800" dirty="0"/>
              <a:t>Online Registration open on May 1</a:t>
            </a:r>
            <a:r>
              <a:rPr lang="en-US" altLang="en-US" sz="2800" baseline="30000" dirty="0"/>
              <a:t>st – </a:t>
            </a:r>
            <a:r>
              <a:rPr lang="en-US" altLang="en-US" sz="4400" baseline="30000" dirty="0"/>
              <a:t>June 15</a:t>
            </a:r>
            <a:endParaRPr lang="en-US" altLang="en-US" sz="4400" dirty="0"/>
          </a:p>
          <a:p>
            <a:r>
              <a:rPr lang="en-US" altLang="en-US" sz="2800" dirty="0"/>
              <a:t>Visit jsd117.org and washington.jsd117.org for updated information</a:t>
            </a:r>
          </a:p>
          <a:p>
            <a:r>
              <a:rPr lang="en-US" altLang="en-US" sz="2800" dirty="0"/>
              <a:t>Watch for information about Meet the Teacher Night where students can see classrooms, meet their teacher, and bring their supplies.</a:t>
            </a:r>
          </a:p>
          <a:p>
            <a:r>
              <a:rPr lang="en-US" altLang="en-US" sz="2800" dirty="0"/>
              <a:t>First Day of School will be August 16</a:t>
            </a:r>
            <a:r>
              <a:rPr lang="en-US" altLang="en-US" sz="2800" baseline="30000" dirty="0"/>
              <a:t>th</a:t>
            </a:r>
            <a:endParaRPr lang="en-US" altLang="en-US" dirty="0"/>
          </a:p>
        </p:txBody>
      </p:sp>
    </p:spTree>
    <p:extLst>
      <p:ext uri="{BB962C8B-B14F-4D97-AF65-F5344CB8AC3E}">
        <p14:creationId xmlns:p14="http://schemas.microsoft.com/office/powerpoint/2010/main" val="760482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147" y="279400"/>
            <a:ext cx="3659187" cy="905933"/>
          </a:xfrm>
        </p:spPr>
        <p:txBody>
          <a:bodyPr/>
          <a:lstStyle/>
          <a:p>
            <a:r>
              <a:rPr lang="en-US" altLang="en-US" dirty="0"/>
              <a:t>Contact Us</a:t>
            </a:r>
            <a:endParaRPr lang="en-US" dirty="0"/>
          </a:p>
        </p:txBody>
      </p:sp>
      <p:sp>
        <p:nvSpPr>
          <p:cNvPr id="4" name="TextBox 3"/>
          <p:cNvSpPr txBox="1"/>
          <p:nvPr/>
        </p:nvSpPr>
        <p:spPr>
          <a:xfrm>
            <a:off x="1088875" y="1185333"/>
            <a:ext cx="9415727" cy="3693319"/>
          </a:xfrm>
          <a:prstGeom prst="rect">
            <a:avLst/>
          </a:prstGeom>
          <a:noFill/>
        </p:spPr>
        <p:txBody>
          <a:bodyPr wrap="square" rtlCol="0">
            <a:spAutoFit/>
          </a:bodyPr>
          <a:lstStyle/>
          <a:p>
            <a:pPr>
              <a:lnSpc>
                <a:spcPct val="90000"/>
              </a:lnSpc>
            </a:pPr>
            <a:endParaRPr lang="en-US" altLang="en-US" sz="2400" dirty="0"/>
          </a:p>
          <a:p>
            <a:pPr marL="800100" lvl="1" indent="-342900">
              <a:lnSpc>
                <a:spcPct val="90000"/>
              </a:lnSpc>
              <a:buFont typeface="Arial" panose="020B0604020202020204" pitchFamily="34" charset="0"/>
              <a:buChar char="•"/>
            </a:pPr>
            <a:r>
              <a:rPr lang="en-US" altLang="en-US" sz="2400" dirty="0"/>
              <a:t>At Washington: Ms. Camerer, Mrs. Albers, Ms. Fry and Mrs. </a:t>
            </a:r>
            <a:r>
              <a:rPr lang="en-US" altLang="en-US" sz="2400" dirty="0" err="1"/>
              <a:t>Dawdy</a:t>
            </a:r>
            <a:r>
              <a:rPr lang="en-US" altLang="en-US" sz="2400" dirty="0"/>
              <a:t> (217) 243-6711</a:t>
            </a:r>
          </a:p>
          <a:p>
            <a:pPr marL="800100" lvl="1" indent="-342900">
              <a:lnSpc>
                <a:spcPct val="90000"/>
              </a:lnSpc>
              <a:buFont typeface="Arial" panose="020B0604020202020204" pitchFamily="34" charset="0"/>
              <a:buChar char="•"/>
            </a:pPr>
            <a:r>
              <a:rPr lang="en-US" altLang="en-US" sz="2400" dirty="0"/>
              <a:t>By email: </a:t>
            </a:r>
            <a:r>
              <a:rPr lang="en-US" altLang="en-US" sz="2400" dirty="0">
                <a:hlinkClick r:id="rId2"/>
              </a:rPr>
              <a:t>jnebel@jsd117.org</a:t>
            </a:r>
            <a:r>
              <a:rPr lang="en-US" altLang="en-US" sz="2400" dirty="0"/>
              <a:t>  or </a:t>
            </a:r>
            <a:r>
              <a:rPr lang="en-US" altLang="en-US" sz="2400" dirty="0">
                <a:hlinkClick r:id="rId3"/>
              </a:rPr>
              <a:t>ksteckel@jsd117.org</a:t>
            </a:r>
            <a:r>
              <a:rPr lang="en-US" altLang="en-US" sz="2400" dirty="0"/>
              <a:t> </a:t>
            </a:r>
          </a:p>
          <a:p>
            <a:pPr marL="800100" lvl="1" indent="-342900">
              <a:lnSpc>
                <a:spcPct val="90000"/>
              </a:lnSpc>
              <a:buFont typeface="Arial" panose="020B0604020202020204" pitchFamily="34" charset="0"/>
              <a:buChar char="•"/>
            </a:pPr>
            <a:r>
              <a:rPr lang="en-US" altLang="en-US" sz="2400" dirty="0"/>
              <a:t>A note in their backpack or take home folder</a:t>
            </a:r>
            <a:endParaRPr lang="en-US" altLang="en-US" dirty="0"/>
          </a:p>
          <a:p>
            <a:pPr marL="800100" lvl="1" indent="-342900">
              <a:lnSpc>
                <a:spcPct val="90000"/>
              </a:lnSpc>
              <a:buFont typeface="Arial" panose="020B0604020202020204" pitchFamily="34" charset="0"/>
              <a:buChar char="•"/>
            </a:pPr>
            <a:r>
              <a:rPr lang="en-US" altLang="en-US" sz="2400" dirty="0"/>
              <a:t>Message on ClassDojo (messenger and behavior app)</a:t>
            </a:r>
          </a:p>
          <a:p>
            <a:pPr marL="800100" lvl="1" indent="-342900">
              <a:lnSpc>
                <a:spcPct val="90000"/>
              </a:lnSpc>
              <a:buFont typeface="Arial" panose="020B0604020202020204" pitchFamily="34" charset="0"/>
              <a:buChar char="•"/>
            </a:pPr>
            <a:r>
              <a:rPr lang="en-US" altLang="en-US" sz="2400" dirty="0"/>
              <a:t>Please know that emails and phone calls will be returned after students leave for the day.</a:t>
            </a:r>
          </a:p>
          <a:p>
            <a:pPr marL="800100" lvl="1" indent="-342900">
              <a:lnSpc>
                <a:spcPct val="90000"/>
              </a:lnSpc>
              <a:buFont typeface="Arial" panose="020B0604020202020204" pitchFamily="34" charset="0"/>
              <a:buChar char="•"/>
            </a:pPr>
            <a:r>
              <a:rPr lang="en-US" altLang="en-US" sz="2400" dirty="0"/>
              <a:t>Check out the Washington Handbook and Code of Conduct for additional information.</a:t>
            </a:r>
          </a:p>
          <a:p>
            <a:pPr marL="285750"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BEDAD8C1-0879-4D89-B351-9D526092F629}"/>
              </a:ext>
            </a:extLst>
          </p:cNvPr>
          <p:cNvSpPr txBox="1"/>
          <p:nvPr/>
        </p:nvSpPr>
        <p:spPr>
          <a:xfrm>
            <a:off x="4091233" y="5561814"/>
            <a:ext cx="4194928" cy="1200329"/>
          </a:xfrm>
          <a:prstGeom prst="rect">
            <a:avLst/>
          </a:prstGeom>
          <a:noFill/>
        </p:spPr>
        <p:txBody>
          <a:bodyPr wrap="square" rtlCol="0">
            <a:spAutoFit/>
          </a:bodyPr>
          <a:lstStyle/>
          <a:p>
            <a:pPr algn="ctr"/>
            <a:r>
              <a:rPr lang="en-US" sz="2400" dirty="0"/>
              <a:t>Thanks for coming and we look forward to </a:t>
            </a:r>
          </a:p>
          <a:p>
            <a:pPr algn="ctr"/>
            <a:r>
              <a:rPr lang="en-US" sz="2400" dirty="0"/>
              <a:t>meeting your child this fall!</a:t>
            </a:r>
          </a:p>
        </p:txBody>
      </p:sp>
    </p:spTree>
    <p:extLst>
      <p:ext uri="{BB962C8B-B14F-4D97-AF65-F5344CB8AC3E}">
        <p14:creationId xmlns:p14="http://schemas.microsoft.com/office/powerpoint/2010/main" val="116351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346" y="355600"/>
            <a:ext cx="9372600" cy="1200416"/>
          </a:xfrm>
        </p:spPr>
        <p:txBody>
          <a:bodyPr>
            <a:normAutofit/>
          </a:bodyPr>
          <a:lstStyle/>
          <a:p>
            <a:pPr algn="ctr">
              <a:defRPr/>
            </a:pPr>
            <a:r>
              <a:rPr lang="en-US" altLang="en-US" sz="7200" dirty="0"/>
              <a:t>Who’s Who?</a:t>
            </a:r>
          </a:p>
        </p:txBody>
      </p:sp>
      <p:sp>
        <p:nvSpPr>
          <p:cNvPr id="3" name="Content Placeholder 2"/>
          <p:cNvSpPr>
            <a:spLocks noGrp="1"/>
          </p:cNvSpPr>
          <p:nvPr>
            <p:ph sz="half" idx="1"/>
          </p:nvPr>
        </p:nvSpPr>
        <p:spPr>
          <a:xfrm>
            <a:off x="754144" y="1749633"/>
            <a:ext cx="10331857" cy="3683000"/>
          </a:xfrm>
        </p:spPr>
        <p:txBody>
          <a:bodyPr>
            <a:normAutofit fontScale="92500" lnSpcReduction="20000"/>
          </a:bodyPr>
          <a:lstStyle/>
          <a:p>
            <a:pPr algn="ctr">
              <a:defRPr/>
            </a:pPr>
            <a:r>
              <a:rPr lang="en-US" altLang="en-US" sz="4000" dirty="0"/>
              <a:t>Principal - Ms. Mary Camerer</a:t>
            </a:r>
          </a:p>
          <a:p>
            <a:pPr algn="ctr">
              <a:defRPr/>
            </a:pPr>
            <a:r>
              <a:rPr lang="en-US" altLang="en-US" sz="4000" dirty="0"/>
              <a:t>Dean of Students – Natalie Fry</a:t>
            </a:r>
          </a:p>
          <a:p>
            <a:pPr algn="ctr">
              <a:defRPr/>
            </a:pPr>
            <a:r>
              <a:rPr lang="en-US" altLang="en-US" sz="4000" dirty="0"/>
              <a:t>Secretary - Mrs. Jody Albers</a:t>
            </a:r>
          </a:p>
          <a:p>
            <a:pPr algn="ctr">
              <a:defRPr/>
            </a:pPr>
            <a:r>
              <a:rPr lang="en-US" altLang="en-US" sz="4000" dirty="0"/>
              <a:t>Nurse – Mrs. Misty </a:t>
            </a:r>
            <a:r>
              <a:rPr lang="en-US" altLang="en-US" sz="4000" dirty="0" err="1"/>
              <a:t>Dawdy</a:t>
            </a:r>
            <a:endParaRPr lang="en-US" altLang="en-US" sz="4000" dirty="0"/>
          </a:p>
          <a:p>
            <a:pPr algn="ctr">
              <a:defRPr/>
            </a:pPr>
            <a:r>
              <a:rPr lang="en-US" altLang="en-US" sz="4000" dirty="0"/>
              <a:t>K teachers – Ms. Kaylie Steckel / </a:t>
            </a:r>
            <a:r>
              <a:rPr lang="en-US" altLang="en-US" sz="4000" dirty="0" err="1"/>
              <a:t>Lashmett</a:t>
            </a:r>
            <a:endParaRPr lang="en-US" altLang="en-US" sz="4000" dirty="0"/>
          </a:p>
          <a:p>
            <a:pPr marL="45720" indent="0" algn="ctr">
              <a:buNone/>
              <a:defRPr/>
            </a:pPr>
            <a:r>
              <a:rPr lang="en-US" altLang="en-US" sz="4000" dirty="0"/>
              <a:t>&amp;  Mrs. Jennifer Nebel</a:t>
            </a:r>
          </a:p>
        </p:txBody>
      </p:sp>
    </p:spTree>
    <p:extLst>
      <p:ext uri="{BB962C8B-B14F-4D97-AF65-F5344CB8AC3E}">
        <p14:creationId xmlns:p14="http://schemas.microsoft.com/office/powerpoint/2010/main" val="386616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413" y="423334"/>
            <a:ext cx="9372600" cy="1200416"/>
          </a:xfrm>
        </p:spPr>
        <p:txBody>
          <a:bodyPr/>
          <a:lstStyle/>
          <a:p>
            <a:r>
              <a:rPr lang="en-US" altLang="en-US" dirty="0"/>
              <a:t>JSD 117 Mission Statement &amp; Goals</a:t>
            </a:r>
            <a:endParaRPr lang="en-US" dirty="0"/>
          </a:p>
        </p:txBody>
      </p:sp>
      <p:sp>
        <p:nvSpPr>
          <p:cNvPr id="3" name="Content Placeholder 2"/>
          <p:cNvSpPr>
            <a:spLocks noGrp="1"/>
          </p:cNvSpPr>
          <p:nvPr>
            <p:ph idx="1"/>
          </p:nvPr>
        </p:nvSpPr>
        <p:spPr>
          <a:xfrm>
            <a:off x="2208213" y="1921934"/>
            <a:ext cx="9372600" cy="4114800"/>
          </a:xfrm>
        </p:spPr>
        <p:txBody>
          <a:bodyPr>
            <a:normAutofit lnSpcReduction="10000"/>
          </a:bodyPr>
          <a:lstStyle/>
          <a:p>
            <a:r>
              <a:rPr lang="en-US" altLang="en-US" sz="2400" dirty="0"/>
              <a:t>Our goal in the Jacksonville School District is to be a partner with you in order to prepare our students to be successful.  </a:t>
            </a:r>
          </a:p>
          <a:p>
            <a:r>
              <a:rPr lang="en-US" altLang="en-US" sz="2400" dirty="0"/>
              <a:t>What does this mean? </a:t>
            </a:r>
          </a:p>
          <a:p>
            <a:pPr lvl="1"/>
            <a:r>
              <a:rPr lang="en-US" altLang="en-US" sz="2400" dirty="0"/>
              <a:t>We want to communicate with you often about the progress of your child both socially and academically.  Please also communicate with us about anything that you are concerned about or that you would like to know more about.  We are here to work with you.</a:t>
            </a:r>
          </a:p>
          <a:p>
            <a:pPr lvl="1"/>
            <a:r>
              <a:rPr lang="en-US" altLang="en-US" sz="2400" dirty="0"/>
              <a:t>We also expect our parents to participate in our Parent/Teacher conferences.  These will be held in October and February of each year.</a:t>
            </a:r>
          </a:p>
        </p:txBody>
      </p:sp>
    </p:spTree>
    <p:extLst>
      <p:ext uri="{BB962C8B-B14F-4D97-AF65-F5344CB8AC3E}">
        <p14:creationId xmlns:p14="http://schemas.microsoft.com/office/powerpoint/2010/main" val="208392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346" y="660400"/>
            <a:ext cx="9372600" cy="794016"/>
          </a:xfrm>
        </p:spPr>
        <p:txBody>
          <a:bodyPr>
            <a:normAutofit/>
          </a:bodyPr>
          <a:lstStyle/>
          <a:p>
            <a:r>
              <a:rPr lang="en-US" altLang="en-US" sz="3600" dirty="0"/>
              <a:t>Arrival Procedures &amp; Attendance</a:t>
            </a:r>
            <a:endParaRPr lang="en-US" sz="3600" dirty="0"/>
          </a:p>
        </p:txBody>
      </p:sp>
      <p:sp>
        <p:nvSpPr>
          <p:cNvPr id="3" name="Content Placeholder 2"/>
          <p:cNvSpPr>
            <a:spLocks noGrp="1"/>
          </p:cNvSpPr>
          <p:nvPr>
            <p:ph idx="1"/>
          </p:nvPr>
        </p:nvSpPr>
        <p:spPr/>
        <p:txBody>
          <a:bodyPr>
            <a:normAutofit/>
          </a:bodyPr>
          <a:lstStyle/>
          <a:p>
            <a:pPr>
              <a:defRPr/>
            </a:pPr>
            <a:r>
              <a:rPr lang="en-US" altLang="en-US" sz="2400" dirty="0"/>
              <a:t>There is NO supervision before 7:30. Students must arrive at school between 7:30 and 7:50 for breakfast. Please give a hug and drop your child off at the back door.  </a:t>
            </a:r>
          </a:p>
          <a:p>
            <a:pPr>
              <a:defRPr/>
            </a:pPr>
            <a:r>
              <a:rPr lang="en-US" altLang="en-US" sz="2400" dirty="0"/>
              <a:t>Arrival routes are to be TBD.</a:t>
            </a:r>
          </a:p>
          <a:p>
            <a:pPr>
              <a:defRPr/>
            </a:pPr>
            <a:r>
              <a:rPr lang="en-US" altLang="en-US" sz="2400" dirty="0"/>
              <a:t>Any students arriving in the classroom after 8:00 will be marked tardy.</a:t>
            </a:r>
          </a:p>
          <a:p>
            <a:pPr>
              <a:defRPr/>
            </a:pPr>
            <a:r>
              <a:rPr lang="en-US" altLang="en-US" sz="2400" dirty="0"/>
              <a:t>ATTENDANCE IS KEY! </a:t>
            </a:r>
          </a:p>
          <a:p>
            <a:pPr>
              <a:defRPr/>
            </a:pPr>
            <a:r>
              <a:rPr lang="en-US" altLang="en-US" sz="2400" dirty="0"/>
              <a:t>Tardiness and absences=lost learning time</a:t>
            </a:r>
          </a:p>
        </p:txBody>
      </p:sp>
    </p:spTree>
    <p:extLst>
      <p:ext uri="{BB962C8B-B14F-4D97-AF65-F5344CB8AC3E}">
        <p14:creationId xmlns:p14="http://schemas.microsoft.com/office/powerpoint/2010/main" val="196250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346" y="626532"/>
            <a:ext cx="9372600" cy="878683"/>
          </a:xfrm>
        </p:spPr>
        <p:txBody>
          <a:bodyPr>
            <a:normAutofit/>
          </a:bodyPr>
          <a:lstStyle/>
          <a:p>
            <a:r>
              <a:rPr lang="en-US" altLang="en-US" sz="4000" dirty="0"/>
              <a:t>Dismissal Procedures</a:t>
            </a:r>
            <a:endParaRPr lang="en-US" sz="4000" dirty="0"/>
          </a:p>
        </p:txBody>
      </p:sp>
      <p:sp>
        <p:nvSpPr>
          <p:cNvPr id="3" name="Content Placeholder 2"/>
          <p:cNvSpPr>
            <a:spLocks noGrp="1"/>
          </p:cNvSpPr>
          <p:nvPr>
            <p:ph sz="half" idx="1"/>
          </p:nvPr>
        </p:nvSpPr>
        <p:spPr>
          <a:xfrm>
            <a:off x="1886480" y="1505216"/>
            <a:ext cx="9372600" cy="4114800"/>
          </a:xfrm>
        </p:spPr>
        <p:txBody>
          <a:bodyPr>
            <a:noAutofit/>
          </a:bodyPr>
          <a:lstStyle/>
          <a:p>
            <a:r>
              <a:rPr lang="en-US" altLang="en-US" sz="2400" dirty="0"/>
              <a:t>Students will be dismissed daily according to afterschool plans at 2:20 at Washington. Please avoid scheduling appointments that interrupt the learning day.</a:t>
            </a:r>
          </a:p>
          <a:p>
            <a:r>
              <a:rPr lang="en-US" altLang="en-US" sz="2400" dirty="0"/>
              <a:t>Our meeting place will be TBD.</a:t>
            </a:r>
          </a:p>
          <a:p>
            <a:r>
              <a:rPr lang="en-US" altLang="en-US" sz="2400" dirty="0"/>
              <a:t>Traffic patterns are also TBD.</a:t>
            </a:r>
          </a:p>
          <a:p>
            <a:r>
              <a:rPr lang="en-US" altLang="en-US" sz="2400" dirty="0"/>
              <a:t>IMPORTANT: Changes in after school pickups should be sent by note or called to the office before 2:00. We will not allow students to change plans unless we have direct instructions from an adult.</a:t>
            </a:r>
          </a:p>
        </p:txBody>
      </p:sp>
    </p:spTree>
    <p:extLst>
      <p:ext uri="{BB962C8B-B14F-4D97-AF65-F5344CB8AC3E}">
        <p14:creationId xmlns:p14="http://schemas.microsoft.com/office/powerpoint/2010/main" val="170201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8534400" cy="902758"/>
          </a:xfrm>
        </p:spPr>
        <p:txBody>
          <a:bodyPr>
            <a:normAutofit fontScale="90000"/>
          </a:bodyPr>
          <a:lstStyle/>
          <a:p>
            <a:r>
              <a:rPr lang="en-US" altLang="en-US" dirty="0"/>
              <a:t>Breakfast, Lunch and Snacks</a:t>
            </a:r>
            <a:endParaRPr lang="en-US" dirty="0"/>
          </a:p>
        </p:txBody>
      </p:sp>
      <p:sp>
        <p:nvSpPr>
          <p:cNvPr id="3" name="Text Placeholder 2"/>
          <p:cNvSpPr>
            <a:spLocks noGrp="1"/>
          </p:cNvSpPr>
          <p:nvPr>
            <p:ph type="body" idx="1"/>
          </p:nvPr>
        </p:nvSpPr>
        <p:spPr>
          <a:xfrm>
            <a:off x="1828800" y="1207558"/>
            <a:ext cx="10109200" cy="914400"/>
          </a:xfrm>
        </p:spPr>
        <p:txBody>
          <a:bodyPr>
            <a:normAutofit fontScale="25000" lnSpcReduction="20000"/>
          </a:bodyPr>
          <a:lstStyle/>
          <a:p>
            <a:pPr marL="1143000" indent="-1143000">
              <a:buFont typeface="Wingdings" panose="05000000000000000000" pitchFamily="2" charset="2"/>
              <a:buChar char="§"/>
            </a:pPr>
            <a:r>
              <a:rPr lang="en-US" altLang="en-US" sz="9600" dirty="0">
                <a:solidFill>
                  <a:schemeClr val="bg2">
                    <a:lumMod val="50000"/>
                  </a:schemeClr>
                </a:solidFill>
                <a:cs typeface="Arial" panose="020B0604020202020204" pitchFamily="34" charset="0"/>
              </a:rPr>
              <a:t>Students may eat breakfast between 7:30-7:50 each morning at Washington.</a:t>
            </a:r>
            <a:endParaRPr lang="en-US" altLang="en-US" sz="8000" dirty="0">
              <a:solidFill>
                <a:schemeClr val="bg2">
                  <a:lumMod val="50000"/>
                </a:schemeClr>
              </a:solidFill>
              <a:cs typeface="Arial" panose="020B0604020202020204" pitchFamily="34" charset="0"/>
            </a:endParaRPr>
          </a:p>
          <a:p>
            <a:pPr marL="1143000" indent="-1143000">
              <a:buFont typeface="Wingdings" panose="05000000000000000000" pitchFamily="2" charset="2"/>
              <a:buChar char="§"/>
            </a:pPr>
            <a:r>
              <a:rPr lang="en-US" altLang="en-US" sz="9600" dirty="0">
                <a:solidFill>
                  <a:schemeClr val="bg2">
                    <a:lumMod val="50000"/>
                  </a:schemeClr>
                </a:solidFill>
                <a:cs typeface="Arial" panose="020B0604020202020204" pitchFamily="34" charset="0"/>
              </a:rPr>
              <a:t>Students will eat lunch and enjoy recess from approximately 10:30-11:00.  There is now a lunch menu app you can download with the monthly menus.</a:t>
            </a:r>
          </a:p>
          <a:p>
            <a:pPr marL="1143000" indent="-1143000">
              <a:buFont typeface="Wingdings" panose="05000000000000000000" pitchFamily="2" charset="2"/>
              <a:buChar char="§"/>
            </a:pPr>
            <a:r>
              <a:rPr lang="en-US" altLang="en-US" sz="9600" dirty="0">
                <a:solidFill>
                  <a:schemeClr val="bg2">
                    <a:lumMod val="50000"/>
                  </a:schemeClr>
                </a:solidFill>
                <a:cs typeface="Arial" panose="020B0604020202020204" pitchFamily="34" charset="0"/>
              </a:rPr>
              <a:t>We have had snack through the FFVP Grant for the past few years.  Every Tuesday and Thursday we are able to enjoy a fresh fruit or vegetable for snack. We will also gladly accept snack donations from parents.  Our favorites include: crackers, cereal, pretzels, fruit snacks.  All snacks must be prepackage or store bought.</a:t>
            </a:r>
            <a:endParaRPr lang="en-US" altLang="en-US" sz="9600" dirty="0">
              <a:solidFill>
                <a:schemeClr val="bg2">
                  <a:lumMod val="50000"/>
                </a:schemeClr>
              </a:solidFill>
            </a:endParaRPr>
          </a:p>
          <a:p>
            <a:endParaRPr lang="en-US" altLang="en-US" sz="2800" dirty="0"/>
          </a:p>
        </p:txBody>
      </p:sp>
    </p:spTree>
    <p:extLst>
      <p:ext uri="{BB962C8B-B14F-4D97-AF65-F5344CB8AC3E}">
        <p14:creationId xmlns:p14="http://schemas.microsoft.com/office/powerpoint/2010/main" val="427456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903412" y="939433"/>
            <a:ext cx="9983788" cy="5758392"/>
          </a:xfrm>
        </p:spPr>
        <p:txBody>
          <a:bodyPr>
            <a:noAutofit/>
          </a:bodyPr>
          <a:lstStyle/>
          <a:p>
            <a:r>
              <a:rPr lang="en-US" altLang="en-US" dirty="0"/>
              <a:t>SLEEP is key! Kindergarten is exhausting. Research shows that 5-6 year olds need 10-12 hours of sleep each night to be ready to learn and grow.</a:t>
            </a:r>
          </a:p>
          <a:p>
            <a:r>
              <a:rPr lang="en-US" altLang="en-US" dirty="0"/>
              <a:t>Please call the school office to report the reason for an absence before 8:00 a.m. </a:t>
            </a:r>
            <a:r>
              <a:rPr lang="en-US" altLang="en-US" b="1" dirty="0"/>
              <a:t>If your child will be late, please call before 8:15 so we can order them a lunch. </a:t>
            </a:r>
            <a:r>
              <a:rPr lang="en-US" altLang="en-US" dirty="0"/>
              <a:t>You must sign your child in at the front office when arriving late.</a:t>
            </a:r>
          </a:p>
          <a:p>
            <a:r>
              <a:rPr lang="en-US" altLang="en-US" dirty="0"/>
              <a:t>If your child becomes sick at school you will be called. This includes a temperature over 100 or symptoms the nurse feels is sickness. </a:t>
            </a:r>
            <a:r>
              <a:rPr lang="en-US" altLang="en-US" u="sng" dirty="0"/>
              <a:t>Please be sure your emergency contact info is current</a:t>
            </a:r>
            <a:r>
              <a:rPr lang="en-US" altLang="en-US" dirty="0"/>
              <a:t>!  You must sign your child out when leaving early. Also, your child must be symptom and fever free for 24 hours before returning. If they vomit or have diarrhea during the school day, they must stay home the following day.</a:t>
            </a:r>
          </a:p>
          <a:p>
            <a:r>
              <a:rPr lang="en-US" altLang="en-US" dirty="0"/>
              <a:t>Students must have a certified birth certificate, physical, dental and eye exam on record with the office. Please contact the nurse if you have any questions regarding these documents or for questions regarding medications at school.</a:t>
            </a:r>
          </a:p>
        </p:txBody>
      </p:sp>
      <p:sp>
        <p:nvSpPr>
          <p:cNvPr id="7" name="Title 6"/>
          <p:cNvSpPr>
            <a:spLocks noGrp="1"/>
          </p:cNvSpPr>
          <p:nvPr>
            <p:ph type="title"/>
          </p:nvPr>
        </p:nvSpPr>
        <p:spPr>
          <a:xfrm>
            <a:off x="1259946" y="0"/>
            <a:ext cx="9372600" cy="675483"/>
          </a:xfrm>
        </p:spPr>
        <p:txBody>
          <a:bodyPr/>
          <a:lstStyle/>
          <a:p>
            <a:r>
              <a:rPr lang="en-US" altLang="en-US" dirty="0"/>
              <a:t>Let’s Stay Healthy</a:t>
            </a:r>
            <a:endParaRPr lang="en-US" dirty="0"/>
          </a:p>
        </p:txBody>
      </p:sp>
    </p:spTree>
    <p:extLst>
      <p:ext uri="{BB962C8B-B14F-4D97-AF65-F5344CB8AC3E}">
        <p14:creationId xmlns:p14="http://schemas.microsoft.com/office/powerpoint/2010/main" val="95522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9842" y="414431"/>
            <a:ext cx="2939520" cy="641616"/>
          </a:xfrm>
        </p:spPr>
        <p:txBody>
          <a:bodyPr>
            <a:normAutofit/>
          </a:bodyPr>
          <a:lstStyle/>
          <a:p>
            <a:r>
              <a:rPr lang="en-US" sz="4000" dirty="0"/>
              <a:t>Curriculum</a:t>
            </a:r>
          </a:p>
        </p:txBody>
      </p:sp>
      <p:sp>
        <p:nvSpPr>
          <p:cNvPr id="3" name="TextBox 2"/>
          <p:cNvSpPr txBox="1"/>
          <p:nvPr/>
        </p:nvSpPr>
        <p:spPr>
          <a:xfrm>
            <a:off x="6096000" y="1241446"/>
            <a:ext cx="6115327" cy="4955203"/>
          </a:xfrm>
          <a:prstGeom prst="rect">
            <a:avLst/>
          </a:prstGeom>
          <a:noFill/>
        </p:spPr>
        <p:txBody>
          <a:bodyPr wrap="none" rtlCol="0">
            <a:spAutoFit/>
          </a:bodyPr>
          <a:lstStyle/>
          <a:p>
            <a:pPr algn="ctr"/>
            <a:r>
              <a:rPr lang="en-US" altLang="en-US" sz="3200" dirty="0"/>
              <a:t>SEL (Social Emotional Learning)</a:t>
            </a:r>
          </a:p>
          <a:p>
            <a:pPr algn="ctr"/>
            <a:r>
              <a:rPr lang="en-US" altLang="en-US" sz="3200" dirty="0"/>
              <a:t>Phonemic Awareness</a:t>
            </a:r>
          </a:p>
          <a:p>
            <a:pPr algn="ctr"/>
            <a:r>
              <a:rPr lang="en-US" altLang="en-US" sz="3200" dirty="0"/>
              <a:t>Shared Reading</a:t>
            </a:r>
          </a:p>
          <a:p>
            <a:pPr algn="ctr"/>
            <a:r>
              <a:rPr lang="en-US" altLang="en-US" sz="3200" dirty="0"/>
              <a:t>Guided Reading/Centers</a:t>
            </a:r>
          </a:p>
          <a:p>
            <a:pPr algn="ctr"/>
            <a:r>
              <a:rPr lang="en-US" altLang="en-US" sz="3200" dirty="0"/>
              <a:t>Writing</a:t>
            </a:r>
          </a:p>
          <a:p>
            <a:pPr algn="ctr"/>
            <a:r>
              <a:rPr lang="en-US" altLang="en-US" sz="3200" dirty="0"/>
              <a:t>Math/Centers</a:t>
            </a:r>
          </a:p>
          <a:p>
            <a:pPr algn="ctr"/>
            <a:r>
              <a:rPr lang="en-US" altLang="en-US" sz="3200" dirty="0"/>
              <a:t>Social Studies</a:t>
            </a:r>
          </a:p>
          <a:p>
            <a:pPr algn="ctr"/>
            <a:r>
              <a:rPr lang="en-US" altLang="en-US" sz="3200" dirty="0"/>
              <a:t>Science</a:t>
            </a:r>
          </a:p>
          <a:p>
            <a:pPr algn="ctr"/>
            <a:r>
              <a:rPr lang="en-US" altLang="en-US" sz="3200" dirty="0"/>
              <a:t>Handwriting Without Tears</a:t>
            </a:r>
          </a:p>
          <a:p>
            <a:pPr algn="ctr"/>
            <a:endParaRPr lang="en-US" sz="2800" dirty="0"/>
          </a:p>
        </p:txBody>
      </p:sp>
      <p:sp>
        <p:nvSpPr>
          <p:cNvPr id="4" name="TextBox 3"/>
          <p:cNvSpPr txBox="1"/>
          <p:nvPr/>
        </p:nvSpPr>
        <p:spPr>
          <a:xfrm>
            <a:off x="227605" y="414431"/>
            <a:ext cx="5605542" cy="3447098"/>
          </a:xfrm>
          <a:prstGeom prst="rect">
            <a:avLst/>
          </a:prstGeom>
          <a:noFill/>
        </p:spPr>
        <p:txBody>
          <a:bodyPr wrap="square" rtlCol="0">
            <a:spAutoFit/>
          </a:bodyPr>
          <a:lstStyle/>
          <a:p>
            <a:pPr algn="ctr"/>
            <a:r>
              <a:rPr lang="en-US" altLang="en-US" sz="4000" dirty="0"/>
              <a:t>Specials</a:t>
            </a:r>
            <a:endParaRPr lang="en-US" altLang="en-US" sz="3200" dirty="0"/>
          </a:p>
          <a:p>
            <a:pPr marL="457200" indent="-457200">
              <a:buFont typeface="Arial" panose="020B0604020202020204" pitchFamily="34" charset="0"/>
              <a:buChar char="•"/>
            </a:pPr>
            <a:r>
              <a:rPr lang="en-US" altLang="en-US" sz="3200" dirty="0"/>
              <a:t>Physical Education (daily)</a:t>
            </a:r>
          </a:p>
          <a:p>
            <a:pPr marL="457200" indent="-457200">
              <a:buFont typeface="Arial" panose="020B0604020202020204" pitchFamily="34" charset="0"/>
              <a:buChar char="•"/>
            </a:pPr>
            <a:r>
              <a:rPr lang="en-US" altLang="en-US" sz="3200" dirty="0"/>
              <a:t>Music (once weekly)</a:t>
            </a:r>
          </a:p>
          <a:p>
            <a:pPr marL="457200" indent="-457200">
              <a:buFont typeface="Arial" panose="020B0604020202020204" pitchFamily="34" charset="0"/>
              <a:buChar char="•"/>
            </a:pPr>
            <a:r>
              <a:rPr lang="en-US" altLang="en-US" sz="3200" dirty="0"/>
              <a:t>Computers (once weekly)</a:t>
            </a:r>
          </a:p>
          <a:p>
            <a:pPr marL="457200" indent="-457200">
              <a:buFont typeface="Arial" panose="020B0604020202020204" pitchFamily="34" charset="0"/>
              <a:buChar char="•"/>
            </a:pPr>
            <a:r>
              <a:rPr lang="en-US" altLang="en-US" sz="3200" dirty="0"/>
              <a:t>Library (once weekly)</a:t>
            </a:r>
          </a:p>
          <a:p>
            <a:pPr marL="457200" indent="-457200">
              <a:buFont typeface="Arial" panose="020B0604020202020204" pitchFamily="34" charset="0"/>
              <a:buChar char="•"/>
            </a:pPr>
            <a:r>
              <a:rPr lang="en-US" altLang="en-US" sz="3200" dirty="0"/>
              <a:t>Art (once weekly)</a:t>
            </a:r>
          </a:p>
          <a:p>
            <a:endParaRPr lang="en-US" dirty="0"/>
          </a:p>
        </p:txBody>
      </p:sp>
      <p:sp>
        <p:nvSpPr>
          <p:cNvPr id="5" name="TextBox 4">
            <a:extLst>
              <a:ext uri="{FF2B5EF4-FFF2-40B4-BE49-F238E27FC236}">
                <a16:creationId xmlns:a16="http://schemas.microsoft.com/office/drawing/2014/main" id="{78639E1C-E189-4723-9242-A2739F2CF58F}"/>
              </a:ext>
            </a:extLst>
          </p:cNvPr>
          <p:cNvSpPr txBox="1"/>
          <p:nvPr/>
        </p:nvSpPr>
        <p:spPr>
          <a:xfrm>
            <a:off x="2535810" y="4156864"/>
            <a:ext cx="3044858" cy="2246769"/>
          </a:xfrm>
          <a:prstGeom prst="rect">
            <a:avLst/>
          </a:prstGeom>
          <a:noFill/>
        </p:spPr>
        <p:txBody>
          <a:bodyPr wrap="square" rtlCol="0">
            <a:spAutoFit/>
          </a:bodyPr>
          <a:lstStyle/>
          <a:p>
            <a:pPr algn="ctr"/>
            <a:r>
              <a:rPr lang="en-US" sz="2800" dirty="0"/>
              <a:t>*Washington uses ClassDojo (a </a:t>
            </a:r>
          </a:p>
          <a:p>
            <a:pPr algn="ctr"/>
            <a:r>
              <a:rPr lang="en-US" sz="2800" dirty="0"/>
              <a:t>messenger and behavior app) for </a:t>
            </a:r>
          </a:p>
          <a:p>
            <a:pPr algn="ctr"/>
            <a:r>
              <a:rPr lang="en-US" sz="2800" dirty="0"/>
              <a:t>communication</a:t>
            </a:r>
          </a:p>
        </p:txBody>
      </p:sp>
    </p:spTree>
    <p:extLst>
      <p:ext uri="{BB962C8B-B14F-4D97-AF65-F5344CB8AC3E}">
        <p14:creationId xmlns:p14="http://schemas.microsoft.com/office/powerpoint/2010/main" val="335294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8400" y="321734"/>
            <a:ext cx="5075620" cy="584775"/>
          </a:xfrm>
          <a:prstGeom prst="rect">
            <a:avLst/>
          </a:prstGeom>
          <a:noFill/>
        </p:spPr>
        <p:txBody>
          <a:bodyPr wrap="none" rtlCol="0">
            <a:spAutoFit/>
          </a:bodyPr>
          <a:lstStyle/>
          <a:p>
            <a:r>
              <a:rPr lang="en-US" altLang="en-US" sz="3200" dirty="0"/>
              <a:t>Kindergarten Expectations</a:t>
            </a:r>
            <a:endParaRPr lang="en-US" sz="3200" dirty="0"/>
          </a:p>
        </p:txBody>
      </p:sp>
      <p:sp>
        <p:nvSpPr>
          <p:cNvPr id="3" name="TextBox 2"/>
          <p:cNvSpPr txBox="1"/>
          <p:nvPr/>
        </p:nvSpPr>
        <p:spPr>
          <a:xfrm>
            <a:off x="541867" y="887135"/>
            <a:ext cx="11430000" cy="5970865"/>
          </a:xfrm>
          <a:prstGeom prst="rect">
            <a:avLst/>
          </a:prstGeom>
          <a:noFill/>
        </p:spPr>
        <p:txBody>
          <a:bodyPr wrap="square" rtlCol="0">
            <a:spAutoFit/>
          </a:bodyPr>
          <a:lstStyle/>
          <a:p>
            <a:r>
              <a:rPr lang="en-US" altLang="en-US" sz="2800" b="1" dirty="0"/>
              <a:t>Reading</a:t>
            </a:r>
          </a:p>
          <a:p>
            <a:pPr marL="914400" lvl="1" indent="-457200">
              <a:buFont typeface="Arial" panose="020B0604020202020204" pitchFamily="34" charset="0"/>
              <a:buChar char="•"/>
            </a:pPr>
            <a:endParaRPr lang="en-US" altLang="en-US" sz="2800" dirty="0"/>
          </a:p>
          <a:p>
            <a:pPr marL="914400" lvl="1" indent="-457200">
              <a:buFont typeface="Arial" panose="020B0604020202020204" pitchFamily="34" charset="0"/>
              <a:buChar char="•"/>
            </a:pPr>
            <a:r>
              <a:rPr lang="en-US" altLang="en-US" sz="2800" dirty="0"/>
              <a:t>Follow words from left to right, top to bottom, and page by page</a:t>
            </a:r>
          </a:p>
          <a:p>
            <a:pPr marL="914400" lvl="1" indent="-457200">
              <a:buFont typeface="Arial" panose="020B0604020202020204" pitchFamily="34" charset="0"/>
              <a:buChar char="•"/>
            </a:pPr>
            <a:r>
              <a:rPr lang="en-US" altLang="en-US" sz="2800" dirty="0"/>
              <a:t>Recognize and name all upper and lowercase letters of the alphabet, child can read their name</a:t>
            </a:r>
          </a:p>
          <a:p>
            <a:pPr marL="914400" lvl="1" indent="-457200">
              <a:buFont typeface="Arial" panose="020B0604020202020204" pitchFamily="34" charset="0"/>
              <a:buChar char="•"/>
            </a:pPr>
            <a:r>
              <a:rPr lang="en-US" altLang="en-US" sz="2800" dirty="0"/>
              <a:t>Know the sounds of the letters and blend those sounds together to make words</a:t>
            </a:r>
          </a:p>
          <a:p>
            <a:pPr marL="914400" lvl="1" indent="-457200">
              <a:buFont typeface="Arial" panose="020B0604020202020204" pitchFamily="34" charset="0"/>
              <a:buChar char="•"/>
            </a:pPr>
            <a:r>
              <a:rPr lang="en-US" altLang="en-US" sz="2800" dirty="0"/>
              <a:t>Recognize and produce rhyming words</a:t>
            </a:r>
          </a:p>
          <a:p>
            <a:pPr marL="914400" lvl="1" indent="-457200">
              <a:buFont typeface="Arial" panose="020B0604020202020204" pitchFamily="34" charset="0"/>
              <a:buChar char="•"/>
            </a:pPr>
            <a:r>
              <a:rPr lang="en-US" altLang="en-US" sz="2800" dirty="0"/>
              <a:t>Change beginning sounds of words to make new words (cat to bat)</a:t>
            </a:r>
          </a:p>
          <a:p>
            <a:pPr marL="914400" lvl="1" indent="-457200">
              <a:buFont typeface="Arial" panose="020B0604020202020204" pitchFamily="34" charset="0"/>
              <a:buChar char="•"/>
            </a:pPr>
            <a:r>
              <a:rPr lang="en-US" altLang="en-US" sz="2800" dirty="0"/>
              <a:t>Recognize sight words and write them</a:t>
            </a:r>
          </a:p>
          <a:p>
            <a:pPr marL="914400" lvl="1" indent="-457200">
              <a:buFont typeface="Arial" panose="020B0604020202020204" pitchFamily="34" charset="0"/>
              <a:buChar char="•"/>
            </a:pPr>
            <a:r>
              <a:rPr lang="en-US" altLang="en-US" sz="2800" dirty="0"/>
              <a:t>Answer questions about stories and retell familiar stories</a:t>
            </a:r>
          </a:p>
          <a:p>
            <a:endParaRPr lang="en-US" dirty="0"/>
          </a:p>
        </p:txBody>
      </p:sp>
    </p:spTree>
    <p:extLst>
      <p:ext uri="{BB962C8B-B14F-4D97-AF65-F5344CB8AC3E}">
        <p14:creationId xmlns:p14="http://schemas.microsoft.com/office/powerpoint/2010/main" val="679647156"/>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449</TotalTime>
  <Words>1272</Words>
  <Application>Microsoft Office PowerPoint</Application>
  <PresentationFormat>Widescreen</PresentationFormat>
  <Paragraphs>120</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Euphemia</vt:lpstr>
      <vt:lpstr>Wingdings</vt:lpstr>
      <vt:lpstr>Children Playing 16x9</vt:lpstr>
      <vt:lpstr>Welcome to Kindergarten Preview Night!</vt:lpstr>
      <vt:lpstr>Who’s Who?</vt:lpstr>
      <vt:lpstr>JSD 117 Mission Statement &amp; Goals</vt:lpstr>
      <vt:lpstr>Arrival Procedures &amp; Attendance</vt:lpstr>
      <vt:lpstr>Dismissal Procedures</vt:lpstr>
      <vt:lpstr>Breakfast, Lunch and Snacks</vt:lpstr>
      <vt:lpstr>Let’s Stay Healthy</vt:lpstr>
      <vt:lpstr>Curriculum</vt:lpstr>
      <vt:lpstr>PowerPoint Presentation</vt:lpstr>
      <vt:lpstr>Kindergarten Expectations</vt:lpstr>
      <vt:lpstr>Kindergarten Expectations</vt:lpstr>
      <vt:lpstr>Things to work on at home- YOU are your child’s first teacher!</vt:lpstr>
      <vt:lpstr>Ways to Help Your Child be Successful in Kindergarten</vt:lpstr>
      <vt:lpstr>Important Dates and Places</vt:lpstr>
      <vt:lpstr>Contact Us</vt:lpstr>
    </vt:vector>
  </TitlesOfParts>
  <Company>Jacksonville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Kindergarten Preview Night!</dc:title>
  <dc:creator>Jennifer Nebel</dc:creator>
  <cp:lastModifiedBy>Steckel, Kaylie</cp:lastModifiedBy>
  <cp:revision>28</cp:revision>
  <cp:lastPrinted>2018-05-02T18:47:49Z</cp:lastPrinted>
  <dcterms:created xsi:type="dcterms:W3CDTF">2018-04-17T14:39:06Z</dcterms:created>
  <dcterms:modified xsi:type="dcterms:W3CDTF">2023-04-27T17:05:02Z</dcterms:modified>
</cp:coreProperties>
</file>